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45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571"/>
    <a:srgbClr val="3CC816"/>
    <a:srgbClr val="7EDAFA"/>
    <a:srgbClr val="1E7F17"/>
    <a:srgbClr val="76B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02CB5-64AE-44A5-ACD5-4BD40785734D}" type="datetimeFigureOut">
              <a:rPr lang="pt-BR" smtClean="0"/>
              <a:t>08/07/2017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B42AF-C217-480A-8EA2-DBFAFFCE8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73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42AF-C217-480A-8EA2-DBFAFFCE8E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64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42AF-C217-480A-8EA2-DBFAFFCE8E2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93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CF27-B9B3-4869-95DF-C1CEA00FAF9A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712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E8D-15FA-4E73-A5A6-A82D436925DC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950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E726-ED7B-456D-AE31-E8AA85FD2AF0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56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71C-B15C-410F-B4CD-EA0A72976AC7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43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D1D1-2717-421A-8055-99F43D045BA0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97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9382-8DF0-4DFE-9D65-38D205CDFD7E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919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372D-07E8-43BF-98E5-12A55C1F2D15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894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48F9-B36B-4D3C-BE56-44A9590FD39F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68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2D83-B5F3-442D-BBDF-589A4CE0B137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523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6B97-1212-4960-B1F5-C26667F077E9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61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A01B-075F-4F27-9C3E-6E997DB77F22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35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77917-268F-4765-96FE-42E822D852C0}" type="datetime1">
              <a:rPr lang="pt-BR" smtClean="0"/>
              <a:t>08/07/2017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E63B-50C2-4D12-9B6E-F79B8608EAB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151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3142" y="144260"/>
            <a:ext cx="91571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INICIAÇÃO À VIDA CRISTÃ</a:t>
            </a:r>
            <a:endParaRPr lang="pt-BR" sz="4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074495"/>
            <a:ext cx="9157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Itinerário </a:t>
            </a:r>
            <a:r>
              <a:rPr lang="pt-BR" sz="3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para formar discípulos missionários</a:t>
            </a:r>
            <a:endParaRPr lang="pt-BR" sz="3200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Picture 2" descr="F:\a-samarit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33" y="913701"/>
            <a:ext cx="5328592" cy="5136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79003"/>
            <a:ext cx="699954" cy="69995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7" y="179003"/>
            <a:ext cx="699954" cy="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195" name="Picture 3" descr="F:\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453"/>
            <a:ext cx="2141467" cy="3156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7504" y="6240982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7)</a:t>
            </a:r>
            <a:endParaRPr lang="pt-B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edicoescnbb.com.br/media/catalog/product/cache/1/image/9df78eab33525d08d6e5fb8d27136e95/d/e/default_7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7629" r="19757" b="3925"/>
          <a:stretch/>
        </p:blipFill>
        <p:spPr bwMode="auto">
          <a:xfrm>
            <a:off x="755576" y="468834"/>
            <a:ext cx="2198017" cy="3188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estudos_da_cnbb_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70548"/>
            <a:ext cx="1937249" cy="29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dicoescnbb.com.br/media/catalog/product/cache/1/image/1200x/17f82f742ffe127f42dca9de82fb58b1/d/o/documentos_da_cnbb_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00782"/>
            <a:ext cx="1830301" cy="27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50" y="64750"/>
            <a:ext cx="699954" cy="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674400"/>
            <a:ext cx="38438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t-B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mudança de época </a:t>
            </a:r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que nos encontramos, </a:t>
            </a:r>
            <a:r>
              <a:rPr lang="pt-B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opção religiosa é uma escolha pessoal</a:t>
            </a:r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Já não é mais uma tradição herdada desde o núcleo familiar. </a:t>
            </a:r>
            <a:r>
              <a:rPr lang="pt-B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Hoje se evangeliza </a:t>
            </a:r>
            <a:r>
              <a:rPr lang="pt-B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por atração</a:t>
            </a:r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7)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218" name="Picture 2" descr="C:\Users\pc\Desktop\Victor\Imagens\Outras\saber caminh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7"/>
            <a:ext cx="4462235" cy="576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65" y="6262432"/>
            <a:ext cx="555937" cy="5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77004" y="551414"/>
            <a:ext cx="5589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pt-BR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novo paradigma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83568" y="1700808"/>
            <a:ext cx="777686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Sabemos que o processo de Iniciação à Vida Cristã requer </a:t>
            </a:r>
            <a:r>
              <a:rPr lang="pt-B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novas disposições pastorais.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necessário </a:t>
            </a:r>
            <a:r>
              <a:rPr lang="pt-BR" sz="3600" b="1" dirty="0">
                <a:solidFill>
                  <a:srgbClr val="3CC816"/>
                </a:solidFill>
                <a:latin typeface="Times New Roman" pitchFamily="18" charset="0"/>
                <a:cs typeface="Times New Roman" pitchFamily="18" charset="0"/>
              </a:rPr>
              <a:t>perseverança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docilidade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à voz do Espírito, </a:t>
            </a:r>
            <a:r>
              <a:rPr lang="pt-BR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sensibilidade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aos sinais dos tempos, </a:t>
            </a:r>
            <a:r>
              <a:rPr lang="pt-BR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escolhas corajosas 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paciência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pois se trata de um novo paradigma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9)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37" y="6122528"/>
            <a:ext cx="699954" cy="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698027" y="2305452"/>
            <a:ext cx="2215487" cy="20397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826089" y="4319289"/>
            <a:ext cx="2215487" cy="2039772"/>
          </a:xfrm>
          <a:prstGeom prst="ellipse">
            <a:avLst/>
          </a:prstGeom>
          <a:solidFill>
            <a:srgbClr val="A162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622740" y="4436314"/>
            <a:ext cx="2211977" cy="2039772"/>
          </a:xfrm>
          <a:prstGeom prst="ellipse">
            <a:avLst/>
          </a:prstGeom>
          <a:solidFill>
            <a:srgbClr val="5BF232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6322826" y="2444861"/>
            <a:ext cx="2215487" cy="20397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5209432" y="135246"/>
            <a:ext cx="2215487" cy="203977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2276769" y="146705"/>
            <a:ext cx="2215487" cy="2039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625525" y="1460623"/>
            <a:ext cx="3954962" cy="3496173"/>
          </a:xfrm>
          <a:prstGeom prst="ellipse">
            <a:avLst/>
          </a:prstGeom>
          <a:solidFill>
            <a:srgbClr val="7EDA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707370" y="2226787"/>
            <a:ext cx="3791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omic Sans MS" pitchFamily="66" charset="0"/>
              </a:rPr>
              <a:t>INICIAÇÃO À VIDA CRISTÃ:</a:t>
            </a:r>
            <a:endParaRPr lang="pt-BR" sz="3200" dirty="0">
              <a:latin typeface="Comic Sans MS" pitchFamily="66" charset="0"/>
            </a:endParaRPr>
          </a:p>
          <a:p>
            <a:pPr algn="ctr"/>
            <a:r>
              <a:rPr lang="pt-BR" sz="2400" b="1" dirty="0">
                <a:latin typeface="Comic Sans MS" pitchFamily="66" charset="0"/>
                <a:cs typeface="Times New Roman" pitchFamily="18" charset="0"/>
              </a:rPr>
              <a:t>itinerário para formar discípulos missionários</a:t>
            </a:r>
            <a:endParaRPr lang="pt-BR" sz="2400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t-BR" sz="2000" i="1" dirty="0" smtClean="0">
                <a:latin typeface="Comic Sans MS" pitchFamily="66" charset="0"/>
              </a:rPr>
              <a:t>CNBB</a:t>
            </a:r>
            <a:endParaRPr lang="pt-BR" sz="2000" i="1" dirty="0">
              <a:latin typeface="Comic Sans MS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76769" y="913863"/>
            <a:ext cx="221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mic Sans MS" pitchFamily="66" charset="0"/>
              </a:rPr>
              <a:t>INTRODUÇÃO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73059" y="380902"/>
            <a:ext cx="2088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itchFamily="66" charset="0"/>
              </a:rPr>
              <a:t>Cap. I</a:t>
            </a:r>
          </a:p>
          <a:p>
            <a:pPr algn="ctr"/>
            <a:r>
              <a:rPr lang="pt-BR" sz="2000" dirty="0">
                <a:latin typeface="Comic Sans MS" pitchFamily="66" charset="0"/>
              </a:rPr>
              <a:t>Um ícone bíblico: Jesus e a Samaritana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387286" y="2713168"/>
            <a:ext cx="2086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itchFamily="66" charset="0"/>
              </a:rPr>
              <a:t>Cap. II</a:t>
            </a:r>
          </a:p>
          <a:p>
            <a:pPr algn="ctr"/>
            <a:r>
              <a:rPr lang="pt-BR" sz="2000" dirty="0">
                <a:latin typeface="Comic Sans MS" pitchFamily="66" charset="0"/>
              </a:rPr>
              <a:t>Aprender da história e da realidade: VER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741560" y="4885719"/>
            <a:ext cx="2086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itchFamily="66" charset="0"/>
              </a:rPr>
              <a:t>Cap. III</a:t>
            </a:r>
          </a:p>
          <a:p>
            <a:pPr algn="ctr"/>
            <a:r>
              <a:rPr lang="pt-BR" sz="2000" dirty="0">
                <a:latin typeface="Comic Sans MS" pitchFamily="66" charset="0"/>
                <a:cs typeface="Times New Roman" pitchFamily="18" charset="0"/>
              </a:rPr>
              <a:t>Discernir como Igreja: ILUMINAR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890548" y="4783860"/>
            <a:ext cx="2086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itchFamily="66" charset="0"/>
              </a:rPr>
              <a:t>Cap. IV</a:t>
            </a:r>
          </a:p>
          <a:p>
            <a:pPr algn="ctr"/>
            <a:r>
              <a:rPr lang="pt-BR" sz="2000" dirty="0">
                <a:latin typeface="Comic Sans MS" pitchFamily="66" charset="0"/>
                <a:cs typeface="Times New Roman" pitchFamily="18" charset="0"/>
              </a:rPr>
              <a:t>Propondo Caminhos: AGIR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37" y="6122528"/>
            <a:ext cx="699954" cy="699954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92927" y="3107657"/>
            <a:ext cx="221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mic Sans MS" pitchFamily="66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41294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3142" y="113553"/>
            <a:ext cx="91571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INICIAÇÃO À VIDA CRISTÃ</a:t>
            </a:r>
            <a:endParaRPr lang="pt-BR" sz="4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087305"/>
            <a:ext cx="9157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Itinerário </a:t>
            </a:r>
            <a:r>
              <a:rPr lang="pt-BR" sz="32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para formar discípulos missionários</a:t>
            </a:r>
            <a:endParaRPr lang="pt-BR" sz="3200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Picture 2" descr="F:\a-samari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33" y="913701"/>
            <a:ext cx="5328592" cy="5136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48296"/>
            <a:ext cx="699954" cy="6999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296"/>
            <a:ext cx="699954" cy="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74" name="Picture 2" descr="C:\Users\pc\Desktop\Victor\Imagens\Papas\Francisco\1240079_526387887436883_5218295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30" y="3124494"/>
            <a:ext cx="3286047" cy="373350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33695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“Nos 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encontramos numa 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nova etapa evangelizadora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que deve estar 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marcada pela alegria 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deve indicar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rumos novos 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a caminhada da Igreja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1)</a:t>
            </a:r>
            <a:endParaRPr lang="pt-B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pc\Desktop\Victor\Imagens\Outras\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3124495"/>
            <a:ext cx="3091917" cy="373350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c\Desktop\Victor\Imagens\Outras\9788534927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77" y="3124495"/>
            <a:ext cx="2763123" cy="37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66" y="64750"/>
            <a:ext cx="555938" cy="5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099" name="Picture 3" descr="C:\Users\pc\Desktop\Victor\Imagens\Papas\Francisco\Image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14893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188640"/>
            <a:ext cx="32783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urgente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revisão 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nosso processo de transmissão da fé. 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desafio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que interpela a 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todos. </a:t>
            </a: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1)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50" y="64750"/>
            <a:ext cx="699954" cy="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Victor\Imagens\Outras\3519_10151315611564632_18533069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93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79512" y="26064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fato, durante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um longo período da sua história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 Igreja apoiou-se sobre a convicção de que se movia dentro de </a:t>
            </a:r>
            <a:r>
              <a:rPr lang="pt-B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espaços culturais já moldados pelo cristianismo</a:t>
            </a:r>
            <a:r>
              <a:rPr lang="pt-B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</a:t>
            </a:r>
            <a:r>
              <a:rPr lang="pt-B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72" y="1772816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491880" y="4941168"/>
            <a:ext cx="5472608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Aprendizagem</a:t>
            </a:r>
            <a:endParaRPr lang="pt-BR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2566" y="3284984"/>
            <a:ext cx="5472608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Conversão Pastoral</a:t>
            </a:r>
            <a:endParaRPr lang="pt-BR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95463" y="69269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inquietante </a:t>
            </a:r>
            <a:r>
              <a:rPr lang="pt-BR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enfraquecimento das instituições cristãs 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move-nos a um processo de: </a:t>
            </a:r>
            <a:endParaRPr lang="pt-BR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962" y="6366966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2)</a:t>
            </a:r>
            <a:endParaRPr lang="pt-B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50" y="6128677"/>
            <a:ext cx="699954" cy="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45840" y="404664"/>
            <a:ext cx="7452320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Pensar </a:t>
            </a:r>
            <a:r>
              <a:rPr lang="pt-BR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construir um </a:t>
            </a:r>
            <a:endParaRPr lang="pt-BR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novo </a:t>
            </a:r>
            <a:r>
              <a:rPr lang="pt-BR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paradigma pastoral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9572" y="2132856"/>
            <a:ext cx="77048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 exigência do nosso tempo. </a:t>
            </a:r>
            <a:endParaRPr lang="pt-BR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Não podemos dar as respostas antes de ter escutado as perguntas. </a:t>
            </a:r>
            <a:endParaRPr lang="pt-BR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Espírito, o sopro de Deus, atua tanto no </a:t>
            </a:r>
            <a:r>
              <a:rPr lang="pt-BR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evangelizador</a:t>
            </a:r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como no </a:t>
            </a:r>
            <a:r>
              <a:rPr lang="pt-BR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evangelizando.</a:t>
            </a:r>
            <a:endParaRPr lang="pt-BR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 o encontro que começa.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6241673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3)</a:t>
            </a:r>
            <a:endParaRPr lang="pt-B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37" y="6122528"/>
            <a:ext cx="699954" cy="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9612" y="571157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Vivemos à procura de respostas sobre a vida, seu sentido e, no fundo, sobre nós mesmos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4) </a:t>
            </a:r>
            <a:endParaRPr lang="pt-B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:\Sample Pictures\64192_316139845155134_64487182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736" y="2780928"/>
            <a:ext cx="6518528" cy="387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288949" y="254256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pt-BR" sz="9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rot="1353382">
            <a:off x="277473" y="1767458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pt-BR" sz="9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19879278">
            <a:off x="277473" y="3429000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pt-BR" sz="9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473" y="5097881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pt-BR" sz="9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059598" y="27451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pt-BR" sz="9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353382">
            <a:off x="8048122" y="1540653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pt-BR" sz="9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 rot="19879278">
            <a:off x="8048122" y="3202195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pt-BR" sz="9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048122" y="4871076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pt-BR" sz="9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37" y="6122528"/>
            <a:ext cx="699954" cy="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02241" y="620688"/>
            <a:ext cx="85395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Vida Cristã é um</a:t>
            </a:r>
            <a:r>
              <a:rPr lang="pt-BR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novo projeto </a:t>
            </a:r>
            <a:r>
              <a:rPr lang="pt-BR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vida</a:t>
            </a:r>
          </a:p>
        </p:txBody>
      </p:sp>
      <p:pic>
        <p:nvPicPr>
          <p:cNvPr id="6147" name="Picture 3" descr="C:\Users\pc\Desktop\Victor\Imagens\Vocação\segue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" y="1988840"/>
            <a:ext cx="456123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57200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448840" y="1196752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5)</a:t>
            </a:r>
            <a:endParaRPr lang="pt-B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750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170" name="Picture 2" descr="F:\rica-2-212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494452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50437" y="397401"/>
            <a:ext cx="514204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Brasil, estamos assistindo a 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um crescente movimento 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recuperação do </a:t>
            </a:r>
            <a:r>
              <a:rPr lang="pt-BR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RICA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Contudo, nos deparamos com 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desafio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pt-BR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não poder aplicá-lo na íntegra</a:t>
            </a: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devido à grande diversidade pastoral e eclesial de nosso 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país 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(n. 6)</a:t>
            </a:r>
            <a:endParaRPr lang="pt-BR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37" y="6122528"/>
            <a:ext cx="699954" cy="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418</Words>
  <Application>Microsoft Office PowerPoint</Application>
  <PresentationFormat>Apresentação na tela (4:3)</PresentationFormat>
  <Paragraphs>55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</dc:creator>
  <cp:lastModifiedBy>Décio José Walker</cp:lastModifiedBy>
  <cp:revision>250</cp:revision>
  <dcterms:created xsi:type="dcterms:W3CDTF">2017-05-10T01:41:10Z</dcterms:created>
  <dcterms:modified xsi:type="dcterms:W3CDTF">2017-07-08T03:43:12Z</dcterms:modified>
</cp:coreProperties>
</file>